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60" r:id="rId3"/>
    <p:sldId id="256" r:id="rId5"/>
    <p:sldId id="291" r:id="rId6"/>
    <p:sldId id="304" r:id="rId7"/>
    <p:sldId id="261" r:id="rId8"/>
    <p:sldId id="262" r:id="rId9"/>
    <p:sldId id="337" r:id="rId10"/>
    <p:sldId id="281" r:id="rId11"/>
    <p:sldId id="279" r:id="rId12"/>
    <p:sldId id="326" r:id="rId13"/>
    <p:sldId id="356" r:id="rId14"/>
    <p:sldId id="286" r:id="rId15"/>
    <p:sldId id="307" r:id="rId16"/>
    <p:sldId id="308" r:id="rId17"/>
    <p:sldId id="283" r:id="rId18"/>
    <p:sldId id="350" r:id="rId19"/>
    <p:sldId id="284" r:id="rId20"/>
    <p:sldId id="28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7" autoAdjust="0"/>
    <p:restoredTop sz="94712" autoAdjust="0"/>
  </p:normalViewPr>
  <p:slideViewPr>
    <p:cSldViewPr snapToGrid="0">
      <p:cViewPr varScale="1">
        <p:scale>
          <a:sx n="69" d="100"/>
          <a:sy n="69" d="100"/>
        </p:scale>
        <p:origin x="-524" y="-76"/>
      </p:cViewPr>
      <p:guideLst>
        <p:guide orient="horz" pos="2160"/>
        <p:guide pos="38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280"/>
    </p:cViewPr>
  </p:sorter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962DF-A21A-4CF2-B537-20256D448C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EEC0-DFB9-4192-8ABB-5BFF8E1FE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file:///D:\qq&#25991;&#20214;\712321467\Image\C2C\Image2\%7b75232B38-A165-1FB7-499C-2E1C792CACB5%7d.png" TargetMode="Externa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1EAC-BEFF-4A90-ACE5-6105277E2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E5E9B-9E31-469C-A75B-BF0E8F7A859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073743875" descr="D:\qq文件\712321467\Image\C2C\Image2\{75232B38-A165-1FB7-499C-2E1C792CACB5}.png"/>
          <p:cNvPicPr>
            <a:picLocks noChangeAspect="1"/>
          </p:cNvPicPr>
          <p:nvPr/>
        </p:nvPicPr>
        <p:blipFill>
          <a:blip r:embed="rId12" r:link="rId13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/>
          <a:stretch>
            <a:fillRect/>
          </a:stretch>
        </p:blipFill>
        <p:spPr>
          <a:xfrm>
            <a:off x="7563278" y="4197928"/>
            <a:ext cx="4399115" cy="2525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2150" y="549910"/>
            <a:ext cx="62896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你们知道是什么吗？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265" y="5715000"/>
            <a:ext cx="857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8612" y="584661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5862" y="584661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112" y="584661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8660" y="5929745"/>
            <a:ext cx="857250" cy="92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929745"/>
            <a:ext cx="857250" cy="92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3250" y="5929745"/>
            <a:ext cx="857250" cy="92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0500" y="5965247"/>
            <a:ext cx="8572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7750" y="5943022"/>
            <a:ext cx="858838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5"/>
          <p:cNvSpPr txBox="1"/>
          <p:nvPr/>
        </p:nvSpPr>
        <p:spPr>
          <a:xfrm>
            <a:off x="751205" y="1388110"/>
            <a:ext cx="101942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32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法国思想家伏尔泰曾出过一个意味深长的谜：</a:t>
            </a:r>
            <a:endParaRPr lang="zh-CN" altLang="en-US" sz="32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32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“世界上哪样东西最长又是最短的，最快又是最慢的，最能分割又是最广大的，最不受重视又是最值得惋惜的？没有它，什么事情都做不成；它使一切渺小的东西归于消灭，使一切伟大的东西生命不绝。”</a:t>
            </a:r>
            <a:endParaRPr lang="zh-CN" altLang="en-US" sz="32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265" y="5679440"/>
            <a:ext cx="857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5862" y="581105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8612" y="584661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265" y="5679440"/>
            <a:ext cx="857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5862" y="581105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3427" y="584661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8975" y="5929745"/>
            <a:ext cx="857250" cy="92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8927" y="584661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6580" y="5679440"/>
            <a:ext cx="857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6177" y="581105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929745"/>
            <a:ext cx="857250" cy="92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3250" y="5929745"/>
            <a:ext cx="857250" cy="92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3427" y="584661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8975" y="5929745"/>
            <a:ext cx="857250" cy="92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8927" y="584661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6580" y="5679440"/>
            <a:ext cx="857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6177" y="581105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150110" y="541655"/>
            <a:ext cx="61233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自习状态某些状态的剪影</a:t>
            </a:r>
            <a:endParaRPr lang="zh-CN" altLang="en-US" sz="4000" b="1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-15513686" y="-11469370"/>
            <a:ext cx="3600000" cy="288000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-15736570" y="-11650980"/>
            <a:ext cx="7200000" cy="7200000"/>
          </a:xfrm>
          <a:prstGeom prst="rect">
            <a:avLst/>
          </a:prstGeom>
        </p:spPr>
      </p:pic>
      <p:pic>
        <p:nvPicPr>
          <p:cNvPr id="9" name="图片 8" descr="C:/Users/ADMINI~1/AppData/Local/Temp/picturecompress_20211031162910/output_1.jpgoutput_1"/>
          <p:cNvPicPr>
            <a:picLocks noChangeAspect="1"/>
          </p:cNvPicPr>
          <p:nvPr/>
        </p:nvPicPr>
        <p:blipFill>
          <a:blip r:embed="rId3"/>
          <a:srcRect t="17796" r="1470" b="5322"/>
          <a:stretch>
            <a:fillRect/>
          </a:stretch>
        </p:blipFill>
        <p:spPr>
          <a:xfrm>
            <a:off x="3311525" y="1388110"/>
            <a:ext cx="5073650" cy="5074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/>
          <a:stretch>
            <a:fillRect/>
          </a:stretch>
        </p:blipFill>
        <p:spPr>
          <a:xfrm>
            <a:off x="7563278" y="4197928"/>
            <a:ext cx="4399115" cy="2525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2150" y="549910"/>
            <a:ext cx="72510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关于</a:t>
            </a:r>
            <a:r>
              <a:rPr lang="en-US" altLang="zh-CN" sz="440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晚自习</a:t>
            </a:r>
            <a:r>
              <a:rPr lang="en-US" altLang="zh-CN" sz="440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的小调查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739775" y="2199640"/>
            <a:ext cx="1025652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进入高中以来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你是怎么样</a:t>
            </a:r>
            <a:r>
              <a:rPr lang="en-US" altLang="zh-CN" sz="440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度过</a:t>
            </a:r>
            <a:r>
              <a:rPr lang="en-US" altLang="zh-CN" sz="440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属于你的晚自习？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0" y="337445"/>
            <a:ext cx="897666" cy="838199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626235" y="407035"/>
            <a:ext cx="75825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四、晚自习有效利用的小攻略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725170" y="1282065"/>
            <a:ext cx="75825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（一）复习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725170" y="2160905"/>
            <a:ext cx="1146619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smtClean="0">
                <a:solidFill>
                  <a:srgbClr val="FF0000"/>
                </a:solidFill>
                <a:latin typeface="+mn-ea"/>
              </a:rPr>
              <a:t>1.</a:t>
            </a:r>
            <a:r>
              <a:rPr lang="zh-CN" altLang="en-US" sz="3200" b="1" smtClean="0">
                <a:solidFill>
                  <a:srgbClr val="FF0000"/>
                </a:solidFill>
                <a:latin typeface="+mn-ea"/>
              </a:rPr>
              <a:t>回顾当天所学的知识。</a:t>
            </a:r>
            <a:r>
              <a:rPr lang="zh-CN" altLang="en-US" sz="3200" b="1" smtClean="0">
                <a:latin typeface="+mn-ea"/>
              </a:rPr>
              <a:t>建议将知识点写在纸上，也可以尝试用思维导图。</a:t>
            </a:r>
            <a:endParaRPr lang="zh-CN" altLang="en-US" sz="32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smtClean="0">
                <a:solidFill>
                  <a:srgbClr val="FF0000"/>
                </a:solidFill>
                <a:latin typeface="+mn-ea"/>
              </a:rPr>
              <a:t>2.</a:t>
            </a:r>
            <a:r>
              <a:rPr lang="zh-CN" altLang="en-US" sz="3200" b="1" smtClean="0">
                <a:solidFill>
                  <a:srgbClr val="FF0000"/>
                </a:solidFill>
                <a:latin typeface="+mn-ea"/>
              </a:rPr>
              <a:t>完善课堂笔记。</a:t>
            </a:r>
            <a:r>
              <a:rPr lang="zh-CN" altLang="en-US" sz="3200" b="1" smtClean="0">
                <a:latin typeface="+mn-ea"/>
              </a:rPr>
              <a:t>把课堂上简写的笔记补充完整。</a:t>
            </a:r>
            <a:endParaRPr lang="zh-CN" altLang="en-US" sz="32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smtClean="0">
                <a:solidFill>
                  <a:srgbClr val="FF0000"/>
                </a:solidFill>
                <a:latin typeface="+mn-ea"/>
              </a:rPr>
              <a:t>3.</a:t>
            </a:r>
            <a:r>
              <a:rPr lang="zh-CN" altLang="en-US" sz="3200" b="1" smtClean="0">
                <a:solidFill>
                  <a:srgbClr val="FF0000"/>
                </a:solidFill>
                <a:latin typeface="+mn-ea"/>
              </a:rPr>
              <a:t>解除当天只是疑惑。</a:t>
            </a:r>
            <a:r>
              <a:rPr lang="zh-CN" altLang="en-US" sz="3200" b="1" smtClean="0">
                <a:latin typeface="+mn-ea"/>
              </a:rPr>
              <a:t>上课时没有听懂或者回看笔记有疑惑的，及时查阅资料</a:t>
            </a:r>
            <a:r>
              <a:rPr lang="zh-CN" altLang="en-US" sz="3200" b="1" smtClean="0">
                <a:latin typeface="+mn-ea"/>
                <a:sym typeface="+mn-ea"/>
              </a:rPr>
              <a:t>或问老师</a:t>
            </a:r>
            <a:r>
              <a:rPr lang="zh-CN" altLang="en-US" sz="3200" b="1" smtClean="0">
                <a:latin typeface="+mn-ea"/>
              </a:rPr>
              <a:t>，以及课间与同学讨论。</a:t>
            </a:r>
            <a:endParaRPr lang="zh-CN" altLang="en-US" sz="3200" b="1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0" y="337445"/>
            <a:ext cx="897666" cy="838199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626235" y="407035"/>
            <a:ext cx="75825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四、晚自习有效利用的小攻略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725170" y="1282065"/>
            <a:ext cx="8483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（二）巩固知识</a:t>
            </a:r>
            <a:r>
              <a:rPr lang="en-US" altLang="zh-CN" sz="4400"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写题、写作业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363220" y="2050415"/>
            <a:ext cx="1146619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en-US" sz="2800" b="1" smtClean="0">
                <a:solidFill>
                  <a:srgbClr val="FF0000"/>
                </a:solidFill>
                <a:latin typeface="+mn-ea"/>
              </a:rPr>
              <a:t>1.</a:t>
            </a:r>
            <a:r>
              <a:rPr lang="zh-CN" altLang="en-US" sz="2800" b="1" smtClean="0">
                <a:solidFill>
                  <a:srgbClr val="FF0000"/>
                </a:solidFill>
                <a:latin typeface="+mn-ea"/>
              </a:rPr>
              <a:t>先完成不擅长的科目作业。</a:t>
            </a:r>
            <a:r>
              <a:rPr lang="zh-CN" altLang="en-US" sz="2800" b="1" smtClean="0">
                <a:latin typeface="+mn-ea"/>
              </a:rPr>
              <a:t>精力最好的时候先攻克不擅长的科目，可以有效提高对弱科知识的掌握。</a:t>
            </a:r>
            <a:endParaRPr lang="zh-CN" altLang="en-US" sz="2800" b="1" smtClean="0">
              <a:latin typeface="+mn-ea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800" b="1" smtClean="0">
                <a:solidFill>
                  <a:srgbClr val="FF0000"/>
                </a:solidFill>
                <a:latin typeface="+mn-ea"/>
              </a:rPr>
              <a:t>2.</a:t>
            </a:r>
            <a:r>
              <a:rPr lang="zh-CN" altLang="en-US" sz="2800" b="1" smtClean="0">
                <a:solidFill>
                  <a:srgbClr val="FF0000"/>
                </a:solidFill>
                <a:latin typeface="+mn-ea"/>
              </a:rPr>
              <a:t>不同性质的科目交替完成。</a:t>
            </a:r>
            <a:r>
              <a:rPr lang="zh-CN" altLang="en-US" sz="2800" b="1" smtClean="0">
                <a:latin typeface="+mn-ea"/>
              </a:rPr>
              <a:t>如写完偏计算后可以安排偏阅读的作业。</a:t>
            </a:r>
            <a:endParaRPr lang="zh-CN" altLang="en-US" sz="2800" b="1" smtClean="0">
              <a:latin typeface="+mn-ea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800" b="1" smtClean="0">
                <a:solidFill>
                  <a:srgbClr val="FF0000"/>
                </a:solidFill>
                <a:latin typeface="+mn-ea"/>
              </a:rPr>
              <a:t>3.</a:t>
            </a:r>
            <a:r>
              <a:rPr lang="zh-CN" altLang="en-US" sz="2800" b="1" smtClean="0">
                <a:solidFill>
                  <a:srgbClr val="FF0000"/>
                </a:solidFill>
                <a:latin typeface="+mn-ea"/>
              </a:rPr>
              <a:t>注意时间合理分配。</a:t>
            </a:r>
            <a:r>
              <a:rPr lang="zh-CN" altLang="en-US" sz="2800" b="1" smtClean="0">
                <a:latin typeface="+mn-ea"/>
              </a:rPr>
              <a:t>完成作业的时候要注意所用时间，不能全部晚自习时间都安排同一科目，要注意时间的合理分配，尽可能做到雨露均沾。</a:t>
            </a:r>
            <a:endParaRPr lang="zh-CN" altLang="en-US" sz="2800" b="1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0" y="337445"/>
            <a:ext cx="897666" cy="838199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626235" y="407035"/>
            <a:ext cx="75825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四、晚自习有效利用的小攻略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725170" y="1282065"/>
            <a:ext cx="75825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（三）预习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362585" y="2177415"/>
            <a:ext cx="1146619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smtClean="0">
                <a:solidFill>
                  <a:srgbClr val="FF0000"/>
                </a:solidFill>
                <a:latin typeface="+mn-ea"/>
              </a:rPr>
              <a:t>1.</a:t>
            </a:r>
            <a:r>
              <a:rPr lang="zh-CN" altLang="en-US" sz="3200" b="1" smtClean="0">
                <a:solidFill>
                  <a:srgbClr val="FF0000"/>
                </a:solidFill>
                <a:latin typeface="+mn-ea"/>
              </a:rPr>
              <a:t>预习教材内容。</a:t>
            </a:r>
            <a:r>
              <a:rPr lang="zh-CN" altLang="en-US" sz="3200" b="1" smtClean="0">
                <a:latin typeface="+mn-ea"/>
              </a:rPr>
              <a:t>先把明天要学习的知识点先看一遍，标注好不能理解的地方，明天上课的时候要重点关注。</a:t>
            </a:r>
            <a:endParaRPr lang="zh-CN" altLang="en-US" sz="32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smtClean="0">
                <a:solidFill>
                  <a:srgbClr val="FF0000"/>
                </a:solidFill>
                <a:latin typeface="+mn-ea"/>
              </a:rPr>
              <a:t>2.</a:t>
            </a:r>
            <a:r>
              <a:rPr lang="zh-CN" altLang="en-US" sz="3200" b="1" smtClean="0">
                <a:solidFill>
                  <a:srgbClr val="FF0000"/>
                </a:solidFill>
                <a:latin typeface="+mn-ea"/>
              </a:rPr>
              <a:t>做课前预习的练习。</a:t>
            </a:r>
            <a:r>
              <a:rPr lang="zh-CN" altLang="en-US" sz="3200" b="1" smtClean="0">
                <a:latin typeface="+mn-ea"/>
              </a:rPr>
              <a:t>在看完教材还有时间的情况下，可以做课前的预习题或者课后的练习题。可以了解知识的重点并发现知识的难点，尽可能做到第二天上课时，对所学知识心中有数。</a:t>
            </a:r>
            <a:endParaRPr lang="zh-CN" altLang="en-US" sz="3200" b="1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50236" y="2488345"/>
            <a:ext cx="2936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b="1">
                <a:solidFill>
                  <a:srgbClr val="FF0000"/>
                </a:solidFill>
                <a:latin typeface="+mn-ea"/>
              </a:rPr>
              <a:t>四象限原则：</a:t>
            </a:r>
            <a:endParaRPr lang="zh-CN" altLang="en-US" sz="3200" b="1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838835" y="4661535"/>
            <a:ext cx="5615940" cy="1143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16" idx="1"/>
          </p:cNvCxnSpPr>
          <p:nvPr/>
        </p:nvCxnSpPr>
        <p:spPr>
          <a:xfrm flipH="1" flipV="1">
            <a:off x="3797300" y="2421890"/>
            <a:ext cx="0" cy="426593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39510" y="4756150"/>
            <a:ext cx="46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急</a:t>
            </a:r>
            <a:endParaRPr lang="zh-CN" altLang="en-US" sz="2400" smtClean="0"/>
          </a:p>
        </p:txBody>
      </p:sp>
      <p:sp>
        <p:nvSpPr>
          <p:cNvPr id="16" name="矩形 15"/>
          <p:cNvSpPr/>
          <p:nvPr/>
        </p:nvSpPr>
        <p:spPr>
          <a:xfrm>
            <a:off x="3797300" y="2191385"/>
            <a:ext cx="4876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/>
              <a:t>重</a:t>
            </a:r>
            <a:endParaRPr lang="zh-CN" altLang="en-US" sz="2400" smtClean="0"/>
          </a:p>
        </p:txBody>
      </p:sp>
      <p:sp>
        <p:nvSpPr>
          <p:cNvPr id="17" name="矩形 16"/>
          <p:cNvSpPr/>
          <p:nvPr/>
        </p:nvSpPr>
        <p:spPr>
          <a:xfrm>
            <a:off x="4168140" y="2917825"/>
            <a:ext cx="1930400" cy="1504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mtClean="0">
              <a:solidFill>
                <a:schemeClr val="bg1"/>
              </a:solidFill>
            </a:endParaRPr>
          </a:p>
          <a:p>
            <a:pPr algn="ctr"/>
            <a:r>
              <a:rPr lang="en-US" sz="3200" b="1" smtClean="0">
                <a:solidFill>
                  <a:schemeClr val="bg1"/>
                </a:solidFill>
              </a:rPr>
              <a:t>A</a:t>
            </a:r>
            <a:endParaRPr lang="en-US" sz="3200" b="1" smtClean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smtClean="0">
                <a:solidFill>
                  <a:schemeClr val="bg1"/>
                </a:solidFill>
                <a:sym typeface="+mn-ea"/>
              </a:rPr>
              <a:t>紧急</a:t>
            </a:r>
            <a:endParaRPr lang="zh-CN" altLang="en-US" sz="3200" b="1" smtClean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且</a:t>
            </a:r>
            <a:r>
              <a:rPr lang="zh-CN" altLang="en-US" sz="3200" b="1" smtClean="0">
                <a:solidFill>
                  <a:schemeClr val="bg1"/>
                </a:solidFill>
                <a:sym typeface="+mn-ea"/>
              </a:rPr>
              <a:t>重要</a:t>
            </a:r>
            <a:endParaRPr lang="zh-CN" altLang="en-US" sz="3200" b="1" smtClean="0">
              <a:solidFill>
                <a:schemeClr val="bg1"/>
              </a:solidFill>
            </a:endParaRPr>
          </a:p>
          <a:p>
            <a:pPr algn="ctr"/>
            <a:endParaRPr lang="zh-CN" altLang="en-US" sz="3200" b="1" smtClean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08430" y="3007995"/>
            <a:ext cx="2134235" cy="14141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smtClean="0"/>
              <a:t>B</a:t>
            </a:r>
            <a:endParaRPr lang="en-US" altLang="zh-CN" sz="3200" b="1" smtClean="0"/>
          </a:p>
          <a:p>
            <a:pPr algn="ctr"/>
            <a:r>
              <a:rPr lang="zh-CN" altLang="en-US" sz="3200" b="1" smtClean="0"/>
              <a:t>重要</a:t>
            </a:r>
            <a:endParaRPr lang="zh-CN" altLang="en-US" sz="3200" b="1" smtClean="0"/>
          </a:p>
          <a:p>
            <a:pPr algn="ctr"/>
            <a:r>
              <a:rPr lang="zh-CN" altLang="en-US" sz="3200" b="1" smtClean="0"/>
              <a:t>不紧急</a:t>
            </a:r>
            <a:endParaRPr lang="zh-CN" altLang="en-US" sz="3200" b="1" smtClean="0"/>
          </a:p>
        </p:txBody>
      </p:sp>
      <p:sp>
        <p:nvSpPr>
          <p:cNvPr id="20" name="矩形 19"/>
          <p:cNvSpPr/>
          <p:nvPr/>
        </p:nvSpPr>
        <p:spPr>
          <a:xfrm>
            <a:off x="4168775" y="4936490"/>
            <a:ext cx="1929765" cy="14560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</a:endParaRPr>
          </a:p>
          <a:p>
            <a:pPr algn="ctr"/>
            <a:r>
              <a:rPr lang="en-US" sz="3200" b="1">
                <a:solidFill>
                  <a:schemeClr val="tx1"/>
                </a:solidFill>
              </a:rPr>
              <a:t>D</a:t>
            </a:r>
            <a:endParaRPr lang="zh-CN" altLang="en-US" sz="3200" b="1" smtClean="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3200" b="1" smtClean="0">
                <a:solidFill>
                  <a:schemeClr val="tx1"/>
                </a:solidFill>
                <a:sym typeface="+mn-ea"/>
              </a:rPr>
              <a:t>紧急</a:t>
            </a:r>
            <a:endParaRPr lang="zh-CN" altLang="en-US" sz="3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3200" b="1" smtClean="0">
                <a:solidFill>
                  <a:schemeClr val="tx1"/>
                </a:solidFill>
                <a:sym typeface="+mn-ea"/>
              </a:rPr>
              <a:t>而不重要</a:t>
            </a:r>
            <a:endParaRPr lang="en-US" altLang="zh-CN" sz="3200" b="1" smtClean="0">
              <a:solidFill>
                <a:schemeClr val="tx1"/>
              </a:solidFill>
            </a:endParaRPr>
          </a:p>
          <a:p>
            <a:pPr algn="ctr"/>
            <a:endParaRPr lang="zh-CN" altLang="en-US" sz="3200" b="1" smtClean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08430" y="4900295"/>
            <a:ext cx="2134235" cy="15284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b="1" smtClean="0"/>
          </a:p>
          <a:p>
            <a:pPr algn="ctr"/>
            <a:r>
              <a:rPr lang="en-US" sz="3200" b="1" smtClean="0">
                <a:solidFill>
                  <a:schemeClr val="tx1"/>
                </a:solidFill>
              </a:rPr>
              <a:t>C</a:t>
            </a:r>
            <a:endParaRPr lang="en-US" sz="3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3200" b="1" smtClean="0">
                <a:solidFill>
                  <a:schemeClr val="tx1"/>
                </a:solidFill>
                <a:sym typeface="+mn-ea"/>
              </a:rPr>
              <a:t>不重要</a:t>
            </a:r>
            <a:endParaRPr lang="zh-CN" altLang="en-US" sz="3200" b="1" smtClean="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3200" b="1" smtClean="0">
                <a:solidFill>
                  <a:schemeClr val="tx1"/>
                </a:solidFill>
                <a:sym typeface="+mn-ea"/>
              </a:rPr>
              <a:t>不紧急</a:t>
            </a:r>
            <a:endParaRPr lang="zh-CN" altLang="en-US" sz="3200" b="1" smtClean="0">
              <a:solidFill>
                <a:schemeClr val="tx1"/>
              </a:solidFill>
            </a:endParaRPr>
          </a:p>
          <a:p>
            <a:pPr algn="ctr"/>
            <a:endParaRPr lang="zh-CN" altLang="en-US" sz="3200" b="1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1962150" y="549910"/>
            <a:ext cx="75825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三、晚自习有效利用的小攻略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295910" y="1423035"/>
            <a:ext cx="75825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（四）提前安排任务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295910" y="4422140"/>
            <a:ext cx="46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缓</a:t>
            </a:r>
            <a:endParaRPr lang="zh-CN" altLang="en-US" sz="2400" smtClean="0"/>
          </a:p>
        </p:txBody>
      </p:sp>
      <p:sp>
        <p:nvSpPr>
          <p:cNvPr id="10" name="TextBox 14"/>
          <p:cNvSpPr txBox="1"/>
          <p:nvPr/>
        </p:nvSpPr>
        <p:spPr>
          <a:xfrm>
            <a:off x="3797300" y="6428740"/>
            <a:ext cx="46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轻</a:t>
            </a:r>
            <a:endParaRPr lang="zh-CN" altLang="en-US" sz="240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60" y="1317625"/>
            <a:ext cx="5565140" cy="5540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  <p:bldP spid="17" grpId="0"/>
      <p:bldP spid="19" grpId="0"/>
      <p:bldP spid="20" grpId="0"/>
      <p:bldP spid="21" grpId="0"/>
      <p:bldP spid="2" grpId="0"/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9" y="109826"/>
            <a:ext cx="897666" cy="838199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655955" y="4024630"/>
            <a:ext cx="5727700" cy="1714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3614420" y="2020570"/>
            <a:ext cx="0" cy="403606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83655" y="3808095"/>
            <a:ext cx="46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急</a:t>
            </a:r>
            <a:endParaRPr lang="zh-CN" altLang="en-US" sz="2400" smtClean="0"/>
          </a:p>
        </p:txBody>
      </p:sp>
      <p:sp>
        <p:nvSpPr>
          <p:cNvPr id="16" name="矩形 15"/>
          <p:cNvSpPr/>
          <p:nvPr/>
        </p:nvSpPr>
        <p:spPr>
          <a:xfrm>
            <a:off x="3370696" y="1560233"/>
            <a:ext cx="487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smtClean="0"/>
              <a:t>重</a:t>
            </a:r>
            <a:endParaRPr lang="zh-CN" altLang="en-US" sz="2400" smtClean="0"/>
          </a:p>
        </p:txBody>
      </p:sp>
      <p:sp>
        <p:nvSpPr>
          <p:cNvPr id="17" name="矩形 16"/>
          <p:cNvSpPr/>
          <p:nvPr/>
        </p:nvSpPr>
        <p:spPr>
          <a:xfrm>
            <a:off x="3985260" y="2376805"/>
            <a:ext cx="1930400" cy="1414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第一象限</a:t>
            </a:r>
            <a:endParaRPr lang="en-US" altLang="zh-CN" sz="3200" b="1" smtClean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重要</a:t>
            </a:r>
            <a:endParaRPr lang="zh-CN" altLang="en-US" sz="3200" b="1" smtClean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smtClean="0">
                <a:solidFill>
                  <a:schemeClr val="bg1"/>
                </a:solidFill>
              </a:rPr>
              <a:t>且紧急</a:t>
            </a:r>
            <a:endParaRPr lang="zh-CN" altLang="en-US" sz="3200" b="1" smtClean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25550" y="2376805"/>
            <a:ext cx="2134235" cy="14141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mtClean="0"/>
              <a:t>第二象限</a:t>
            </a:r>
            <a:endParaRPr lang="en-US" altLang="zh-CN" sz="3200" b="1" smtClean="0"/>
          </a:p>
          <a:p>
            <a:pPr algn="ctr"/>
            <a:r>
              <a:rPr lang="zh-CN" altLang="en-US" sz="3200" b="1" smtClean="0"/>
              <a:t>重要</a:t>
            </a:r>
            <a:endParaRPr lang="zh-CN" altLang="en-US" sz="3200" b="1" smtClean="0"/>
          </a:p>
          <a:p>
            <a:pPr algn="ctr"/>
            <a:r>
              <a:rPr lang="zh-CN" altLang="en-US" sz="3200" b="1" smtClean="0"/>
              <a:t>不紧急</a:t>
            </a:r>
            <a:endParaRPr lang="zh-CN" altLang="en-US" sz="3200" b="1" smtClean="0"/>
          </a:p>
        </p:txBody>
      </p:sp>
      <p:sp>
        <p:nvSpPr>
          <p:cNvPr id="20" name="矩形 19"/>
          <p:cNvSpPr/>
          <p:nvPr/>
        </p:nvSpPr>
        <p:spPr>
          <a:xfrm>
            <a:off x="3985895" y="4305300"/>
            <a:ext cx="1929765" cy="14560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/>
                </a:solidFill>
              </a:rPr>
              <a:t>第四象限</a:t>
            </a:r>
            <a:endParaRPr lang="en-US" altLang="zh-CN" sz="3200" b="1">
              <a:solidFill>
                <a:schemeClr val="tx1"/>
              </a:solidFill>
            </a:endParaRPr>
          </a:p>
          <a:p>
            <a:pPr algn="ctr"/>
            <a:r>
              <a:rPr lang="zh-CN" altLang="en-US" sz="3200" b="1" smtClean="0">
                <a:solidFill>
                  <a:schemeClr val="tx1"/>
                </a:solidFill>
                <a:sym typeface="+mn-ea"/>
              </a:rPr>
              <a:t>不重要</a:t>
            </a:r>
            <a:endParaRPr lang="en-US" altLang="zh-CN" sz="3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3200" b="1" smtClean="0">
                <a:solidFill>
                  <a:schemeClr val="tx1"/>
                </a:solidFill>
                <a:sym typeface="+mn-ea"/>
              </a:rPr>
              <a:t>而</a:t>
            </a:r>
            <a:r>
              <a:rPr lang="zh-CN" altLang="en-US" sz="3200" b="1" smtClean="0">
                <a:solidFill>
                  <a:schemeClr val="tx1"/>
                </a:solidFill>
              </a:rPr>
              <a:t>紧急</a:t>
            </a:r>
            <a:endParaRPr lang="zh-CN" altLang="en-US" sz="3200" b="1" smtClean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25550" y="4269105"/>
            <a:ext cx="2134235" cy="15284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b="1" smtClean="0"/>
          </a:p>
          <a:p>
            <a:pPr algn="ctr"/>
            <a:r>
              <a:rPr lang="zh-CN" altLang="en-US" sz="3200" b="1" smtClean="0">
                <a:solidFill>
                  <a:schemeClr val="tx1"/>
                </a:solidFill>
              </a:rPr>
              <a:t>第三象限</a:t>
            </a:r>
            <a:endParaRPr lang="en-US" altLang="zh-CN" sz="3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3200" b="1" smtClean="0">
                <a:solidFill>
                  <a:schemeClr val="tx1"/>
                </a:solidFill>
                <a:sym typeface="+mn-ea"/>
              </a:rPr>
              <a:t>不重要</a:t>
            </a:r>
            <a:endParaRPr lang="zh-CN" altLang="en-US" sz="3200" b="1" smtClean="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3200" b="1" smtClean="0">
                <a:solidFill>
                  <a:schemeClr val="tx1"/>
                </a:solidFill>
                <a:sym typeface="+mn-ea"/>
              </a:rPr>
              <a:t>不紧急</a:t>
            </a:r>
            <a:endParaRPr lang="zh-CN" altLang="en-US" sz="3200" b="1" smtClean="0">
              <a:solidFill>
                <a:schemeClr val="tx1"/>
              </a:solidFill>
            </a:endParaRPr>
          </a:p>
          <a:p>
            <a:pPr algn="ctr"/>
            <a:endParaRPr lang="zh-CN" altLang="en-US" sz="3200" b="1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1962150" y="206375"/>
            <a:ext cx="758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>
                <a:latin typeface="华文中宋" panose="02010600040101010101" pitchFamily="2" charset="-122"/>
                <a:ea typeface="华文中宋" panose="02010600040101010101" pitchFamily="2" charset="-122"/>
              </a:rPr>
              <a:t>三、晚自习有效利用的小攻略</a:t>
            </a:r>
            <a:endParaRPr lang="zh-CN" altLang="en-US" sz="36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602615" y="948055"/>
            <a:ext cx="3540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</a:rPr>
              <a:t>（四）提前安排任务</a:t>
            </a:r>
            <a:endParaRPr lang="zh-CN" altLang="en-US" sz="28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113030" y="3790950"/>
            <a:ext cx="46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缓</a:t>
            </a:r>
            <a:endParaRPr lang="zh-CN" altLang="en-US" sz="2400" smtClean="0"/>
          </a:p>
        </p:txBody>
      </p:sp>
      <p:sp>
        <p:nvSpPr>
          <p:cNvPr id="10" name="TextBox 14"/>
          <p:cNvSpPr txBox="1"/>
          <p:nvPr/>
        </p:nvSpPr>
        <p:spPr>
          <a:xfrm>
            <a:off x="3614420" y="5797550"/>
            <a:ext cx="46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轻</a:t>
            </a:r>
            <a:endParaRPr lang="zh-CN" altLang="en-US" sz="2400" smtClean="0"/>
          </a:p>
        </p:txBody>
      </p:sp>
      <p:sp>
        <p:nvSpPr>
          <p:cNvPr id="3" name="TextBox 10"/>
          <p:cNvSpPr txBox="1"/>
          <p:nvPr/>
        </p:nvSpPr>
        <p:spPr>
          <a:xfrm>
            <a:off x="6776720" y="1470025"/>
            <a:ext cx="48596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>
                <a:latin typeface="华文中宋" panose="02010600040101010101" pitchFamily="2" charset="-122"/>
                <a:ea typeface="华文中宋" panose="02010600040101010101" pitchFamily="2" charset="-122"/>
              </a:rPr>
              <a:t>请同学们结合</a:t>
            </a:r>
            <a:r>
              <a:rPr lang="en-US" altLang="zh-CN" sz="320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3200">
                <a:latin typeface="华文中宋" panose="02010600040101010101" pitchFamily="2" charset="-122"/>
                <a:ea typeface="华文中宋" panose="02010600040101010101" pitchFamily="2" charset="-122"/>
              </a:rPr>
              <a:t>四象限原则</a:t>
            </a:r>
            <a:r>
              <a:rPr lang="en-US" altLang="zh-CN" sz="320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3200">
                <a:latin typeface="华文中宋" panose="02010600040101010101" pitchFamily="2" charset="-122"/>
                <a:ea typeface="华文中宋" panose="02010600040101010101" pitchFamily="2" charset="-122"/>
              </a:rPr>
              <a:t>规划今晚的晚自习？</a:t>
            </a:r>
            <a:endParaRPr lang="zh-CN" altLang="en-US" sz="320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320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3200">
                <a:latin typeface="华文中宋" panose="02010600040101010101" pitchFamily="2" charset="-122"/>
                <a:ea typeface="华文中宋" panose="02010600040101010101" pitchFamily="2" charset="-122"/>
              </a:rPr>
              <a:t>列出需要完成的任务；</a:t>
            </a:r>
            <a:endParaRPr lang="zh-CN" altLang="en-US" sz="320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320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3200">
                <a:latin typeface="华文中宋" panose="02010600040101010101" pitchFamily="2" charset="-122"/>
                <a:ea typeface="华文中宋" panose="02010600040101010101" pitchFamily="2" charset="-122"/>
              </a:rPr>
              <a:t>按轻重缓急进行</a:t>
            </a:r>
            <a:r>
              <a:rPr lang="zh-CN" altLang="en-US" sz="320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分类、</a:t>
            </a:r>
            <a:r>
              <a:rPr lang="zh-CN" altLang="en-US" sz="3200">
                <a:latin typeface="华文中宋" panose="02010600040101010101" pitchFamily="2" charset="-122"/>
                <a:ea typeface="华文中宋" panose="02010600040101010101" pitchFamily="2" charset="-122"/>
              </a:rPr>
              <a:t>排序；</a:t>
            </a:r>
            <a:endParaRPr lang="zh-CN" altLang="en-US" sz="320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320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sz="3200">
                <a:latin typeface="华文中宋" panose="02010600040101010101" pitchFamily="2" charset="-122"/>
                <a:ea typeface="华文中宋" panose="02010600040101010101" pitchFamily="2" charset="-122"/>
              </a:rPr>
              <a:t>做好时间安排表：</a:t>
            </a:r>
            <a:endParaRPr lang="zh-CN" altLang="en-US" sz="320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3200">
                <a:latin typeface="华文中宋" panose="02010600040101010101" pitchFamily="2" charset="-122"/>
                <a:ea typeface="华文中宋" panose="02010600040101010101" pitchFamily="2" charset="-122"/>
              </a:rPr>
              <a:t>      （分时间段）</a:t>
            </a:r>
            <a:endParaRPr lang="zh-CN" altLang="en-US" sz="320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3200">
                <a:latin typeface="华文中宋" panose="02010600040101010101" pitchFamily="2" charset="-122"/>
                <a:ea typeface="华文中宋" panose="02010600040101010101" pitchFamily="2" charset="-122"/>
              </a:rPr>
              <a:t>4.</a:t>
            </a:r>
            <a:r>
              <a:rPr lang="zh-CN" altLang="en-US" sz="3200">
                <a:latin typeface="华文中宋" panose="02010600040101010101" pitchFamily="2" charset="-122"/>
                <a:ea typeface="华文中宋" panose="02010600040101010101" pitchFamily="2" charset="-122"/>
              </a:rPr>
              <a:t>晚自习结束前自查完成情况。</a:t>
            </a:r>
            <a:endParaRPr lang="zh-CN" altLang="en-US" sz="32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/>
          <a:stretch>
            <a:fillRect/>
          </a:stretch>
        </p:blipFill>
        <p:spPr>
          <a:xfrm>
            <a:off x="-12700" y="-617440"/>
            <a:ext cx="12204700" cy="3619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/>
          <a:stretch>
            <a:fillRect/>
          </a:stretch>
        </p:blipFill>
        <p:spPr>
          <a:xfrm>
            <a:off x="-19050" y="4127500"/>
            <a:ext cx="12204700" cy="32893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7690" y="1089660"/>
            <a:ext cx="3564890" cy="2247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10"/>
          <p:cNvSpPr txBox="1"/>
          <p:nvPr/>
        </p:nvSpPr>
        <p:spPr>
          <a:xfrm>
            <a:off x="556895" y="3137535"/>
            <a:ext cx="1174686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把握晚自习，提高学习效率。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buClrTx/>
              <a:buSzTx/>
              <a:buFontTx/>
            </a:pP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种一棵树，最好的时间是十年前，其次是现在。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1962150" y="646430"/>
            <a:ext cx="5571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mtClean="0"/>
              <a:t>把握时间，把握晚自习</a:t>
            </a:r>
            <a:endParaRPr lang="zh-CN" altLang="en-US" sz="3600" smtClean="0"/>
          </a:p>
        </p:txBody>
      </p:sp>
      <p:sp>
        <p:nvSpPr>
          <p:cNvPr id="2" name="TextBox 4"/>
          <p:cNvSpPr txBox="1"/>
          <p:nvPr>
            <p:custDataLst>
              <p:tags r:id="rId3"/>
            </p:custDataLst>
          </p:nvPr>
        </p:nvSpPr>
        <p:spPr>
          <a:xfrm>
            <a:off x="3310255" y="2936240"/>
            <a:ext cx="5571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mtClean="0"/>
              <a:t>明日复明日，明日何其多。</a:t>
            </a:r>
            <a:endParaRPr lang="zh-CN" altLang="en-US" sz="3600" smtClean="0"/>
          </a:p>
        </p:txBody>
      </p:sp>
      <p:pic>
        <p:nvPicPr>
          <p:cNvPr id="6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0299700" y="10604500"/>
            <a:ext cx="355600" cy="266700"/>
          </a:xfrm>
          <a:prstGeom prst="cub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/>
          <a:stretch>
            <a:fillRect/>
          </a:stretch>
        </p:blipFill>
        <p:spPr>
          <a:xfrm>
            <a:off x="0" y="-617440"/>
            <a:ext cx="12204700" cy="3619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/>
          <a:stretch>
            <a:fillRect/>
          </a:stretch>
        </p:blipFill>
        <p:spPr>
          <a:xfrm>
            <a:off x="-19050" y="4127500"/>
            <a:ext cx="12204700" cy="3289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51430" y="2699385"/>
            <a:ext cx="92570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mtClean="0">
                <a:solidFill>
                  <a:srgbClr val="48BDB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康海报体W12" panose="040B0C09000000000000" pitchFamily="81" charset="-122"/>
                <a:ea typeface="华康海报体W12" panose="040B0C09000000000000" pitchFamily="81" charset="-122"/>
              </a:rPr>
              <a:t>如何有效利用晚自习？</a:t>
            </a:r>
            <a:endParaRPr lang="en-US" altLang="zh-CN" sz="6600" b="1" smtClean="0">
              <a:solidFill>
                <a:srgbClr val="48BDB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康海报体W12" panose="040B0C09000000000000" pitchFamily="81" charset="-122"/>
              <a:ea typeface="华康海报体W12" panose="040B0C09000000000000" pitchFamily="81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6093690" y="3912533"/>
            <a:ext cx="59701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zh-CN" sz="4000" b="1" smtClean="0">
                <a:solidFill>
                  <a:srgbClr val="7CCA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mtClean="0">
                <a:solidFill>
                  <a:srgbClr val="7CCA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时间管理主题班会</a:t>
            </a:r>
            <a:endParaRPr lang="zh-CN" altLang="en-US" sz="4000" b="1">
              <a:solidFill>
                <a:srgbClr val="7CCA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47330" y="5301615"/>
            <a:ext cx="4216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3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3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3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3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030" y="2192655"/>
            <a:ext cx="2714625" cy="24726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/>
          <a:stretch>
            <a:fillRect/>
          </a:stretch>
        </p:blipFill>
        <p:spPr>
          <a:xfrm>
            <a:off x="7563278" y="4197928"/>
            <a:ext cx="4399115" cy="2525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2150" y="549910"/>
            <a:ext cx="5600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一、晚自习的重要性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1443990" y="2092960"/>
            <a:ext cx="94538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比较长的学习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时间段。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433195" y="3210560"/>
            <a:ext cx="94538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查缺补漏，复习巩固。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1433195" y="4309110"/>
            <a:ext cx="94538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自主安排，主动学习。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云形标注 9"/>
          <p:cNvSpPr/>
          <p:nvPr/>
        </p:nvSpPr>
        <p:spPr>
          <a:xfrm>
            <a:off x="7562850" y="2372995"/>
            <a:ext cx="3429635" cy="1824990"/>
          </a:xfrm>
          <a:prstGeom prst="cloud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</a:rPr>
              <a:t>“</a:t>
            </a:r>
            <a:r>
              <a:rPr lang="zh-CN" altLang="en-US" sz="4000" b="1">
                <a:solidFill>
                  <a:schemeClr val="tx1"/>
                </a:solidFill>
              </a:rPr>
              <a:t>黄金</a:t>
            </a:r>
            <a:r>
              <a:rPr lang="en-US" altLang="zh-CN" sz="4000" b="1">
                <a:solidFill>
                  <a:schemeClr val="tx1"/>
                </a:solidFill>
              </a:rPr>
              <a:t>”</a:t>
            </a:r>
            <a:endParaRPr lang="en-US" altLang="zh-CN" sz="4000" b="1">
              <a:solidFill>
                <a:schemeClr val="tx1"/>
              </a:solidFill>
            </a:endParaRPr>
          </a:p>
          <a:p>
            <a:pPr algn="ctr"/>
            <a:r>
              <a:rPr lang="zh-CN" altLang="en-US" sz="4000" b="1">
                <a:solidFill>
                  <a:schemeClr val="tx1"/>
                </a:solidFill>
              </a:rPr>
              <a:t>学习时间</a:t>
            </a:r>
            <a:endParaRPr lang="zh-CN" altLang="en-US" sz="40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/>
          <a:stretch>
            <a:fillRect/>
          </a:stretch>
        </p:blipFill>
        <p:spPr>
          <a:xfrm>
            <a:off x="7563278" y="4197928"/>
            <a:ext cx="4399115" cy="2525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2150" y="549910"/>
            <a:ext cx="5600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二、说一说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967740" y="2244725"/>
            <a:ext cx="102565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华文中宋" panose="02010600040101010101" pitchFamily="2" charset="-122"/>
                <a:ea typeface="华文中宋" panose="02010600040101010101" pitchFamily="2" charset="-122"/>
              </a:rPr>
              <a:t>高中的晚自习与初中晚自习相比</a:t>
            </a:r>
            <a:endParaRPr lang="zh-CN" altLang="en-US" sz="400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4000">
                <a:latin typeface="华文中宋" panose="02010600040101010101" pitchFamily="2" charset="-122"/>
                <a:ea typeface="华文中宋" panose="02010600040101010101" pitchFamily="2" charset="-122"/>
              </a:rPr>
              <a:t>最大的变化是什么？</a:t>
            </a:r>
            <a:endParaRPr lang="zh-CN" altLang="en-US" sz="40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961876" y="550099"/>
            <a:ext cx="7951723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晚自习前，教室黑板的一道风景：</a:t>
            </a:r>
            <a:endParaRPr lang="zh-CN" altLang="en-US" sz="32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 descr="晚自习前作业"/>
          <p:cNvPicPr>
            <a:picLocks noChangeAspect="1"/>
          </p:cNvPicPr>
          <p:nvPr/>
        </p:nvPicPr>
        <p:blipFill>
          <a:blip r:embed="rId2"/>
          <a:srcRect t="26456" r="-903"/>
          <a:stretch>
            <a:fillRect/>
          </a:stretch>
        </p:blipFill>
        <p:spPr>
          <a:xfrm>
            <a:off x="1064260" y="1538605"/>
            <a:ext cx="10149205" cy="4891405"/>
          </a:xfrm>
          <a:prstGeom prst="rect">
            <a:avLst/>
          </a:prstGeom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860" y="5494077"/>
            <a:ext cx="8572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1110" y="5471852"/>
            <a:ext cx="858838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0" y="5458575"/>
            <a:ext cx="857250" cy="92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6610" y="5458575"/>
            <a:ext cx="857250" cy="92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36787" y="537544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4550" y="5434445"/>
            <a:ext cx="857250" cy="92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2287" y="537544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635" y="5243830"/>
            <a:ext cx="857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9537" y="5339888"/>
            <a:ext cx="857250" cy="10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2000">
        <p14:doors dir="vert"/>
      </p:transition>
    </mc:Choice>
    <mc:Fallback>
      <p:transition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2150" y="646430"/>
            <a:ext cx="7272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mtClean="0"/>
              <a:t>因此，我们可能会有一种感觉：</a:t>
            </a:r>
            <a:endParaRPr lang="zh-CN" altLang="en-US" sz="3600" b="1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2359025"/>
            <a:ext cx="4878070" cy="4051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" y="2359025"/>
            <a:ext cx="5053330" cy="3930650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681990" y="1502410"/>
            <a:ext cx="10701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mtClean="0"/>
              <a:t>作业多？时间不够用？晚自习完成的学习任务少？</a:t>
            </a:r>
            <a:endParaRPr lang="zh-CN" altLang="en-US" sz="3600" b="1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32" y="4264049"/>
            <a:ext cx="2927927" cy="23587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/>
          <a:stretch>
            <a:fillRect/>
          </a:stretch>
        </p:blipFill>
        <p:spPr>
          <a:xfrm>
            <a:off x="7563278" y="4197928"/>
            <a:ext cx="4399115" cy="2525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2150" y="549910"/>
            <a:ext cx="72510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关于</a:t>
            </a:r>
            <a:r>
              <a:rPr lang="en-US" altLang="zh-CN" sz="440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晚自习</a:t>
            </a:r>
            <a:r>
              <a:rPr lang="en-US" altLang="zh-CN" sz="440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的小调查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739775" y="2199640"/>
            <a:ext cx="1025652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进入高中以来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你是怎么样</a:t>
            </a:r>
            <a:r>
              <a:rPr lang="en-US" altLang="zh-CN" sz="440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度过</a:t>
            </a:r>
            <a:r>
              <a:rPr lang="en-US" altLang="zh-CN" sz="440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4400">
                <a:latin typeface="华文中宋" panose="02010600040101010101" pitchFamily="2" charset="-122"/>
                <a:ea typeface="华文中宋" panose="02010600040101010101" pitchFamily="2" charset="-122"/>
              </a:rPr>
              <a:t>属于你的晚自习？</a:t>
            </a:r>
            <a:endParaRPr lang="zh-CN" altLang="en-US" sz="4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9940" y="619760"/>
            <a:ext cx="9198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/>
              <a:t>回想：晚自习的时候，我的状态是怎么样的？</a:t>
            </a:r>
            <a:endParaRPr lang="zh-CN" altLang="en-US" sz="3200" b="1" smtClean="0"/>
          </a:p>
        </p:txBody>
      </p:sp>
      <p:sp>
        <p:nvSpPr>
          <p:cNvPr id="2" name="TextBox 1"/>
          <p:cNvSpPr txBox="1"/>
          <p:nvPr/>
        </p:nvSpPr>
        <p:spPr>
          <a:xfrm>
            <a:off x="374355" y="5464484"/>
            <a:ext cx="709411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b="1" smtClean="0">
                <a:latin typeface="+mn-ea"/>
              </a:rPr>
              <a:t>会不会经常出现状态不好的情况？</a:t>
            </a:r>
            <a:endParaRPr lang="zh-CN" sz="3200" b="1" smtClean="0">
              <a:latin typeface="+mn-ea"/>
            </a:endParaRPr>
          </a:p>
        </p:txBody>
      </p:sp>
      <p:pic>
        <p:nvPicPr>
          <p:cNvPr id="1026" name="Picture 2" descr="http://pic.lccz.com/attachments/photo/Mon_1103/182766_8693130042483807bd6556db7acf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9091" y="3749232"/>
            <a:ext cx="3870036" cy="25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5695" y="1521719"/>
            <a:ext cx="3683432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t="13237" r="-13382" b="31199"/>
          <a:stretch>
            <a:fillRect/>
          </a:stretch>
        </p:blipFill>
        <p:spPr>
          <a:xfrm>
            <a:off x="3819811" y="1630218"/>
            <a:ext cx="3175000" cy="317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6" y="1630218"/>
            <a:ext cx="3170218" cy="317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9" y="549881"/>
            <a:ext cx="897666" cy="838199"/>
          </a:xfrm>
          <a:prstGeom prst="rect">
            <a:avLst/>
          </a:prstGeom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150110" y="541655"/>
            <a:ext cx="61233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自习状态某些状态的剪影</a:t>
            </a:r>
            <a:endParaRPr lang="zh-CN" altLang="en-US" sz="4000" b="1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-15513686" y="-11469370"/>
            <a:ext cx="3600000" cy="288000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-15736570" y="-11650980"/>
            <a:ext cx="7200000" cy="7200000"/>
          </a:xfrm>
          <a:prstGeom prst="rect">
            <a:avLst/>
          </a:prstGeom>
        </p:spPr>
      </p:pic>
      <p:pic>
        <p:nvPicPr>
          <p:cNvPr id="9" name="图片 8" descr="C:/Users/ADMINI~1/AppData/Local/Temp/picturecompress_20211031162910/output_1.jpgoutput_1"/>
          <p:cNvPicPr>
            <a:picLocks noChangeAspect="1"/>
          </p:cNvPicPr>
          <p:nvPr/>
        </p:nvPicPr>
        <p:blipFill>
          <a:blip r:embed="rId3"/>
          <a:srcRect t="17796" r="1470" b="5322"/>
          <a:stretch>
            <a:fillRect/>
          </a:stretch>
        </p:blipFill>
        <p:spPr>
          <a:xfrm>
            <a:off x="3311525" y="1388110"/>
            <a:ext cx="5073650" cy="5074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p="http://schemas.openxmlformats.org/presentationml/2006/main"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2.xml><?xml version="1.0" encoding="utf-8"?>
<p:tagLst xmlns:p="http://schemas.openxmlformats.org/presentationml/2006/main"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STATE" val="0"/>
  <p:tag name="KSO_WM_UNIT_MEDIACOVER_TRANSPARENCY" val="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1117</Words>
  <Application>WPS 演示</Application>
  <PresentationFormat/>
  <Paragraphs>151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华文中宋</vt:lpstr>
      <vt:lpstr>华康海报体W12</vt:lpstr>
      <vt:lpstr>微软雅黑</vt:lpstr>
      <vt:lpstr>Calibri</vt:lpstr>
      <vt:lpstr>微软雅黑 Light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Administrator</cp:lastModifiedBy>
  <cp:revision>3</cp:revision>
  <cp:lastPrinted>2022-03-04T13:42:00Z</cp:lastPrinted>
  <dcterms:created xsi:type="dcterms:W3CDTF">2022-03-04T13:42:00Z</dcterms:created>
  <dcterms:modified xsi:type="dcterms:W3CDTF">2022-03-07T07:36:38Z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KSOProductBuildVer">
    <vt:lpwstr>2052-11.8.2.9067</vt:lpwstr>
  </property>
</Properties>
</file>